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
      <p:font typeface="Raleway Medium"/>
      <p:regular r:id="rId29"/>
      <p:bold r:id="rId30"/>
      <p:italic r:id="rId31"/>
      <p:boldItalic r:id="rId32"/>
    </p:embeddedFont>
    <p:embeddedFont>
      <p:font typeface="Fira Code"/>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Medium-italic.fntdata"/><Relationship Id="rId30" Type="http://schemas.openxmlformats.org/officeDocument/2006/relationships/font" Target="fonts/RalewayMedium-bold.fntdata"/><Relationship Id="rId11" Type="http://schemas.openxmlformats.org/officeDocument/2006/relationships/slide" Target="slides/slide6.xml"/><Relationship Id="rId33" Type="http://schemas.openxmlformats.org/officeDocument/2006/relationships/font" Target="fonts/FiraCode-regular.fntdata"/><Relationship Id="rId10" Type="http://schemas.openxmlformats.org/officeDocument/2006/relationships/slide" Target="slides/slide5.xml"/><Relationship Id="rId32" Type="http://schemas.openxmlformats.org/officeDocument/2006/relationships/font" Target="fonts/RalewayMedium-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FiraCode-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9fdbe78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49fdbe78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8e6487c9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58e6487c9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Mean Average Precision (mAP) Explained in Depth</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Mean Average Precision (mAP) is a widely used metric in object detection tasks that provides a comprehensive evaluation of a model's performance. It combines both precision and recall into a single score, making it easier to assess how well a model is performing across different classes and varying levels of difficulty.</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Precision and Recall</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Precision</a:t>
            </a:r>
            <a:r>
              <a:rPr lang="en">
                <a:solidFill>
                  <a:schemeClr val="dk1"/>
                </a:solidFill>
              </a:rPr>
              <a:t> measures the accuracy of the positive predictions made by the model. It is defined as the ratio of true positives (TP) to the sum of true positives and false positives (FP). High precision indicates that when the model predicts an object, it is likely to be correct.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Recall</a:t>
            </a:r>
            <a:r>
              <a:rPr lang="en">
                <a:solidFill>
                  <a:schemeClr val="dk1"/>
                </a:solidFill>
              </a:rPr>
              <a:t> measures the model's ability to identify all relevant objects in an image. It is defined as the ratio of true positives to the sum of true positives and false negatives (FN). High recall indicates that the model is good at finding all instances of the objects of interest.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Average Precision (AP)</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each class, Average Precision is calculated by plotting the precision-recall curve and computing the area under this curve. This gives a single value that summarizes the model's performance for that specific class across different thresholds.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Mean Average Precision (mAP)</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mAP is the mean of the Average Precision scores across all classes. It provides a holistic view of the model's performance, taking into account how well it performs across different object categories.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Evaluation Metrics in Your Code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evaluation metrics you are reporting in your code provide a detailed breakdown of the mAP results, allowing you to assess the model's performance under various conditions: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mAP (0.50:0.95)</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metric calculates the mean Average Precision across multiple Intersection over Union (IoU) thresholds, ranging from 0.50 to 0.95 in increments of 0.05. This range provides a more comprehensive evaluation of the model's performance, as it considers both lenient (0.50) and stricter (0.95) criteria for determining a correct detection.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mAP@0.50</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metric reports the mean Average Precision at an IoU threshold of 0.50. It is a common benchmark in object detection tasks, indicating how well the model performs when a relatively lenient criterion is applied.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mAP@0.75</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metric reports the mean Average Precision at an IoU threshold of 0.75. It provides insight into the model's performance under stricter conditions, highlighting its ability to produce more precise bounding boxes.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mAP (small)</a:t>
            </a:r>
            <a:r>
              <a:rPr lang="en">
                <a:solidFill>
                  <a:schemeClr val="dk1"/>
                </a:solidFill>
              </a:rPr>
              <a:t>, </a:t>
            </a:r>
            <a:r>
              <a:rPr b="1" lang="en">
                <a:solidFill>
                  <a:schemeClr val="dk1"/>
                </a:solidFill>
              </a:rPr>
              <a:t>mAP (medium)</a:t>
            </a:r>
            <a:r>
              <a:rPr lang="en">
                <a:solidFill>
                  <a:schemeClr val="dk1"/>
                </a:solidFill>
              </a:rPr>
              <a:t>, </a:t>
            </a:r>
            <a:r>
              <a:rPr b="1" lang="en">
                <a:solidFill>
                  <a:schemeClr val="dk1"/>
                </a:solidFill>
              </a:rPr>
              <a:t>mAP (large)</a:t>
            </a:r>
            <a:r>
              <a:rPr lang="en">
                <a:solidFill>
                  <a:schemeClr val="dk1"/>
                </a:solidFill>
              </a:rPr>
              <a: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metrics break down the mAP results based on the size of the detected objects. They assess the model's performance on small, medium, and large objects separately. This is important because models often perform differently based on object size, and these metrics help identify strengths and weaknesses in the model's detection capabilities.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analyzing these metrics, you can gain a deeper understanding of your model's performance across different scenarios and object sizes. This information is crucial for making informed decisions about model improvements, tuning hyperparameters, or selecting the best model for deployment in real-world applications.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8b37775b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8b37775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8b37775b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8b37775b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8e6487c9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8e6487c9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8e6487c9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8e6487c9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8e6487c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8e6487c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8e6487c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8e6487c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8e6487c9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8e6487c9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8e6487c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8e6487c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300 videos ~260,000 frames ~10,000 images</a:t>
            </a:r>
            <a:endParaRPr/>
          </a:p>
          <a:p>
            <a:pPr indent="0" lvl="0" marL="0" rtl="0" algn="l">
              <a:spcBef>
                <a:spcPts val="0"/>
              </a:spcBef>
              <a:spcAft>
                <a:spcPts val="0"/>
              </a:spcAft>
              <a:buNone/>
            </a:pPr>
            <a:r>
              <a:rPr lang="en"/>
              <a:t>12 different classes - from people to bike to car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8e6487c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8e6487c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8e6487c9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8e6487c9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9fdbe785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9fdbe785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8e6487c9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8e6487c9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p:nvPr/>
        </p:nvSpPr>
        <p:spPr>
          <a:xfrm>
            <a:off x="4397150" y="422850"/>
            <a:ext cx="4297800" cy="4297800"/>
          </a:xfrm>
          <a:prstGeom prst="roundRect">
            <a:avLst>
              <a:gd fmla="val 10377"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13"/>
          <p:cNvSpPr txBox="1"/>
          <p:nvPr>
            <p:ph idx="1" type="subTitle"/>
          </p:nvPr>
        </p:nvSpPr>
        <p:spPr>
          <a:xfrm>
            <a:off x="541250" y="1441125"/>
            <a:ext cx="3402300" cy="21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Object Classification in Urban Aerial Drone Footage</a:t>
            </a:r>
            <a:endParaRPr b="1" sz="3000">
              <a:solidFill>
                <a:schemeClr val="dk2"/>
              </a:solidFill>
              <a:latin typeface="Raleway"/>
              <a:ea typeface="Raleway"/>
              <a:cs typeface="Raleway"/>
              <a:sym typeface="Raleway"/>
            </a:endParaRPr>
          </a:p>
        </p:txBody>
      </p:sp>
      <p:pic>
        <p:nvPicPr>
          <p:cNvPr id="88" name="Google Shape;88;p13"/>
          <p:cNvPicPr preferRelativeResize="0"/>
          <p:nvPr/>
        </p:nvPicPr>
        <p:blipFill>
          <a:blip r:embed="rId3">
            <a:alphaModFix/>
          </a:blip>
          <a:stretch>
            <a:fillRect/>
          </a:stretch>
        </p:blipFill>
        <p:spPr>
          <a:xfrm>
            <a:off x="4580088" y="560038"/>
            <a:ext cx="3931919" cy="3931919"/>
          </a:xfrm>
          <a:prstGeom prst="rect">
            <a:avLst/>
          </a:prstGeom>
          <a:noFill/>
          <a:ln>
            <a:noFill/>
          </a:ln>
        </p:spPr>
      </p:pic>
      <p:sp>
        <p:nvSpPr>
          <p:cNvPr id="89" name="Google Shape;89;p13"/>
          <p:cNvSpPr txBox="1"/>
          <p:nvPr>
            <p:ph idx="1" type="subTitle"/>
          </p:nvPr>
        </p:nvSpPr>
        <p:spPr>
          <a:xfrm>
            <a:off x="574850" y="3855375"/>
            <a:ext cx="34023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Raleway"/>
                <a:ea typeface="Raleway"/>
                <a:cs typeface="Raleway"/>
                <a:sym typeface="Raleway"/>
              </a:rPr>
              <a:t>Jack, Aidan, Liam</a:t>
            </a:r>
            <a:endParaRPr sz="18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p:nvPr/>
        </p:nvSpPr>
        <p:spPr>
          <a:xfrm>
            <a:off x="1328700" y="3696475"/>
            <a:ext cx="6490200" cy="10530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leway"/>
                <a:ea typeface="Raleway"/>
                <a:cs typeface="Raleway"/>
                <a:sym typeface="Raleway"/>
              </a:rPr>
              <a:t>Training Optimizations:</a:t>
            </a:r>
            <a:endParaRPr b="1">
              <a:latin typeface="Raleway"/>
              <a:ea typeface="Raleway"/>
              <a:cs typeface="Raleway"/>
              <a:sym typeface="Raleway"/>
            </a:endParaRPr>
          </a:p>
          <a:p>
            <a:pPr indent="-304800" lvl="0" marL="914400" rtl="0" algn="l">
              <a:spcBef>
                <a:spcPts val="0"/>
              </a:spcBef>
              <a:spcAft>
                <a:spcPts val="0"/>
              </a:spcAft>
              <a:buSzPts val="1200"/>
              <a:buFont typeface="Raleway"/>
              <a:buChar char="●"/>
            </a:pPr>
            <a:r>
              <a:rPr lang="en" sz="1200">
                <a:latin typeface="Raleway"/>
                <a:ea typeface="Raleway"/>
                <a:cs typeface="Raleway"/>
                <a:sym typeface="Raleway"/>
              </a:rPr>
              <a:t>Data augmentation</a:t>
            </a:r>
            <a:endParaRPr sz="1200">
              <a:latin typeface="Raleway"/>
              <a:ea typeface="Raleway"/>
              <a:cs typeface="Raleway"/>
              <a:sym typeface="Raleway"/>
            </a:endParaRPr>
          </a:p>
          <a:p>
            <a:pPr indent="-304800" lvl="0" marL="914400" rtl="0" algn="l">
              <a:spcBef>
                <a:spcPts val="0"/>
              </a:spcBef>
              <a:spcAft>
                <a:spcPts val="0"/>
              </a:spcAft>
              <a:buSzPts val="1200"/>
              <a:buFont typeface="Raleway"/>
              <a:buChar char="●"/>
            </a:pPr>
            <a:r>
              <a:rPr lang="en" sz="1200">
                <a:latin typeface="Raleway"/>
                <a:ea typeface="Raleway"/>
                <a:cs typeface="Raleway"/>
                <a:sym typeface="Raleway"/>
              </a:rPr>
              <a:t>Optimizers (Adam, L2 regularization)</a:t>
            </a:r>
            <a:endParaRPr sz="1200">
              <a:latin typeface="Raleway"/>
              <a:ea typeface="Raleway"/>
              <a:cs typeface="Raleway"/>
              <a:sym typeface="Raleway"/>
            </a:endParaRPr>
          </a:p>
          <a:p>
            <a:pPr indent="-304800" lvl="0" marL="914400" rtl="0" algn="l">
              <a:spcBef>
                <a:spcPts val="0"/>
              </a:spcBef>
              <a:spcAft>
                <a:spcPts val="0"/>
              </a:spcAft>
              <a:buSzPts val="1200"/>
              <a:buFont typeface="Raleway"/>
              <a:buChar char="●"/>
            </a:pPr>
            <a:r>
              <a:rPr lang="en" sz="1200">
                <a:latin typeface="Raleway"/>
                <a:ea typeface="Raleway"/>
                <a:cs typeface="Raleway"/>
                <a:sym typeface="Raleway"/>
              </a:rPr>
              <a:t>Learning rate scheduling</a:t>
            </a:r>
            <a:endParaRPr sz="1200">
              <a:latin typeface="Raleway"/>
              <a:ea typeface="Raleway"/>
              <a:cs typeface="Raleway"/>
              <a:sym typeface="Raleway"/>
            </a:endParaRPr>
          </a:p>
          <a:p>
            <a:pPr indent="-304800" lvl="0" marL="914400" rtl="0" algn="l">
              <a:spcBef>
                <a:spcPts val="0"/>
              </a:spcBef>
              <a:spcAft>
                <a:spcPts val="0"/>
              </a:spcAft>
              <a:buSzPts val="1200"/>
              <a:buFont typeface="Raleway"/>
              <a:buChar char="●"/>
            </a:pPr>
            <a:r>
              <a:rPr lang="en" sz="1200">
                <a:latin typeface="Raleway"/>
                <a:ea typeface="Raleway"/>
                <a:cs typeface="Raleway"/>
                <a:sym typeface="Raleway"/>
              </a:rPr>
              <a:t>Early stopping</a:t>
            </a:r>
            <a:endParaRPr sz="1200">
              <a:latin typeface="Raleway"/>
              <a:ea typeface="Raleway"/>
              <a:cs typeface="Raleway"/>
              <a:sym typeface="Raleway"/>
            </a:endParaRPr>
          </a:p>
        </p:txBody>
      </p:sp>
      <p:sp>
        <p:nvSpPr>
          <p:cNvPr id="147" name="Google Shape;147;p22"/>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Model Architecture</a:t>
            </a:r>
            <a:endParaRPr/>
          </a:p>
        </p:txBody>
      </p:sp>
      <p:sp>
        <p:nvSpPr>
          <p:cNvPr id="148" name="Google Shape;148;p22"/>
          <p:cNvSpPr/>
          <p:nvPr/>
        </p:nvSpPr>
        <p:spPr>
          <a:xfrm>
            <a:off x="159275" y="1472850"/>
            <a:ext cx="2811300" cy="20484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aleway"/>
                <a:ea typeface="Raleway"/>
                <a:cs typeface="Raleway"/>
                <a:sym typeface="Raleway"/>
              </a:rPr>
              <a:t>Transfer Learning:</a:t>
            </a:r>
            <a:endParaRPr b="1">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Load pretrained ResNet-50 with FPN (better suited for drone images)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Freeze or allow fine-tuning</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Remove original detection layers (head)</a:t>
            </a:r>
            <a:endParaRPr sz="1200">
              <a:latin typeface="Raleway"/>
              <a:ea typeface="Raleway"/>
              <a:cs typeface="Raleway"/>
              <a:sym typeface="Raleway"/>
            </a:endParaRPr>
          </a:p>
        </p:txBody>
      </p:sp>
      <p:sp>
        <p:nvSpPr>
          <p:cNvPr id="149" name="Google Shape;149;p22"/>
          <p:cNvSpPr/>
          <p:nvPr/>
        </p:nvSpPr>
        <p:spPr>
          <a:xfrm>
            <a:off x="3166350" y="1472850"/>
            <a:ext cx="2811300" cy="20484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228600" lvl="0" marL="228600" rtl="0" algn="ctr">
              <a:spcBef>
                <a:spcPts val="0"/>
              </a:spcBef>
              <a:spcAft>
                <a:spcPts val="0"/>
              </a:spcAft>
              <a:buNone/>
            </a:pPr>
            <a:r>
              <a:rPr b="1" lang="en">
                <a:latin typeface="Raleway"/>
                <a:ea typeface="Raleway"/>
                <a:cs typeface="Raleway"/>
                <a:sym typeface="Raleway"/>
              </a:rPr>
              <a:t>  </a:t>
            </a:r>
            <a:r>
              <a:rPr b="1" lang="en">
                <a:latin typeface="Raleway"/>
                <a:ea typeface="Raleway"/>
                <a:cs typeface="Raleway"/>
                <a:sym typeface="Raleway"/>
              </a:rPr>
              <a:t>Region Proposal Network (RPN):</a:t>
            </a:r>
            <a:endParaRPr b="1">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Use built-in RPN layers to generate regions</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Custom anchor sizes (16, 32, 64, 128, 256) and aspect ratios (0.5, 1.0, 2.0)</a:t>
            </a:r>
            <a:endParaRPr sz="1200">
              <a:latin typeface="Raleway"/>
              <a:ea typeface="Raleway"/>
              <a:cs typeface="Raleway"/>
              <a:sym typeface="Raleway"/>
            </a:endParaRPr>
          </a:p>
        </p:txBody>
      </p:sp>
      <p:sp>
        <p:nvSpPr>
          <p:cNvPr id="150" name="Google Shape;150;p22"/>
          <p:cNvSpPr/>
          <p:nvPr/>
        </p:nvSpPr>
        <p:spPr>
          <a:xfrm>
            <a:off x="6173425" y="1472850"/>
            <a:ext cx="2811300" cy="20484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aleway"/>
                <a:ea typeface="Raleway"/>
                <a:cs typeface="Raleway"/>
                <a:sym typeface="Raleway"/>
              </a:rPr>
              <a:t>Region of Interest (ROI) Head:</a:t>
            </a:r>
            <a:endParaRPr b="1">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Customize ROI detection box head layers with p=0.5 dropout regularization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Custom two-layer MLP head with 1024 neurons </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Add final box predictor, specified for VisDrone data</a:t>
            </a:r>
            <a:endParaRPr sz="1200">
              <a:latin typeface="Raleway"/>
              <a:ea typeface="Raleway"/>
              <a:cs typeface="Raleway"/>
              <a:sym typeface="Raleway"/>
            </a:endParaRPr>
          </a:p>
        </p:txBody>
      </p:sp>
      <p:sp>
        <p:nvSpPr>
          <p:cNvPr id="151" name="Google Shape;151;p22"/>
          <p:cNvSpPr/>
          <p:nvPr/>
        </p:nvSpPr>
        <p:spPr>
          <a:xfrm>
            <a:off x="2878400" y="2343450"/>
            <a:ext cx="455400" cy="307200"/>
          </a:xfrm>
          <a:prstGeom prst="rightArrow">
            <a:avLst>
              <a:gd fmla="val 50000" name="adj1"/>
              <a:gd fmla="val 700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 name="Google Shape;152;p22"/>
          <p:cNvSpPr/>
          <p:nvPr/>
        </p:nvSpPr>
        <p:spPr>
          <a:xfrm>
            <a:off x="5888300" y="2343450"/>
            <a:ext cx="455400" cy="307200"/>
          </a:xfrm>
          <a:prstGeom prst="rightArrow">
            <a:avLst>
              <a:gd fmla="val 50000" name="adj1"/>
              <a:gd fmla="val 700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Evaluation</a:t>
            </a:r>
            <a:endParaRPr/>
          </a:p>
        </p:txBody>
      </p:sp>
      <p:sp>
        <p:nvSpPr>
          <p:cNvPr id="158" name="Google Shape;158;p23"/>
          <p:cNvSpPr txBox="1"/>
          <p:nvPr>
            <p:ph idx="1" type="subTitle"/>
          </p:nvPr>
        </p:nvSpPr>
        <p:spPr>
          <a:xfrm>
            <a:off x="729450" y="2241200"/>
            <a:ext cx="7688100" cy="276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latin typeface="Raleway Medium"/>
                <a:ea typeface="Raleway Medium"/>
                <a:cs typeface="Raleway Medium"/>
                <a:sym typeface="Raleway Medium"/>
              </a:rPr>
              <a:t>Model evaluation criteria are adapted from</a:t>
            </a:r>
            <a:r>
              <a:rPr lang="en" sz="1400">
                <a:latin typeface="Raleway Medium"/>
                <a:ea typeface="Raleway Medium"/>
                <a:cs typeface="Raleway Medium"/>
                <a:sym typeface="Raleway Medium"/>
              </a:rPr>
              <a:t> VisDrone’s official competition criteria:</a:t>
            </a:r>
            <a:endParaRPr sz="1400">
              <a:latin typeface="Raleway Medium"/>
              <a:ea typeface="Raleway Medium"/>
              <a:cs typeface="Raleway Medium"/>
              <a:sym typeface="Raleway Medium"/>
            </a:endParaRPr>
          </a:p>
          <a:p>
            <a:pPr indent="-317500" lvl="0" marL="457200" rtl="0" algn="l">
              <a:lnSpc>
                <a:spcPct val="115000"/>
              </a:lnSpc>
              <a:spcBef>
                <a:spcPts val="1200"/>
              </a:spcBef>
              <a:spcAft>
                <a:spcPts val="0"/>
              </a:spcAft>
              <a:buSzPts val="1400"/>
              <a:buFont typeface="Raleway Medium"/>
              <a:buChar char="-"/>
            </a:pPr>
            <a:r>
              <a:rPr b="1" lang="en" sz="1400">
                <a:latin typeface="Raleway"/>
                <a:ea typeface="Raleway"/>
                <a:cs typeface="Raleway"/>
                <a:sym typeface="Raleway"/>
              </a:rPr>
              <a:t>Average Precision</a:t>
            </a:r>
            <a:r>
              <a:rPr lang="en" sz="1400">
                <a:latin typeface="Raleway Medium"/>
                <a:ea typeface="Raleway Medium"/>
                <a:cs typeface="Raleway Medium"/>
                <a:sym typeface="Raleway Medium"/>
              </a:rPr>
              <a:t>: “quality”</a:t>
            </a:r>
            <a:endParaRPr sz="1400">
              <a:latin typeface="Raleway Medium"/>
              <a:ea typeface="Raleway Medium"/>
              <a:cs typeface="Raleway Medium"/>
              <a:sym typeface="Raleway Medium"/>
            </a:endParaRPr>
          </a:p>
          <a:p>
            <a:pPr indent="-317500" lvl="1" marL="914400" rtl="0" algn="l">
              <a:lnSpc>
                <a:spcPct val="115000"/>
              </a:lnSpc>
              <a:spcBef>
                <a:spcPts val="0"/>
              </a:spcBef>
              <a:spcAft>
                <a:spcPts val="0"/>
              </a:spcAft>
              <a:buSzPts val="1400"/>
              <a:buFont typeface="Raleway Medium"/>
              <a:buChar char="-"/>
            </a:pPr>
            <a:r>
              <a:rPr lang="en" sz="1400">
                <a:latin typeface="Raleway Medium"/>
                <a:ea typeface="Raleway Medium"/>
                <a:cs typeface="Raleway Medium"/>
                <a:sym typeface="Raleway Medium"/>
              </a:rPr>
              <a:t>Precision = TP / (TP + FP)</a:t>
            </a:r>
            <a:endParaRPr sz="1400">
              <a:latin typeface="Raleway Medium"/>
              <a:ea typeface="Raleway Medium"/>
              <a:cs typeface="Raleway Medium"/>
              <a:sym typeface="Raleway Medium"/>
            </a:endParaRPr>
          </a:p>
          <a:p>
            <a:pPr indent="-317500" lvl="1" marL="914400" rtl="0" algn="l">
              <a:lnSpc>
                <a:spcPct val="115000"/>
              </a:lnSpc>
              <a:spcBef>
                <a:spcPts val="0"/>
              </a:spcBef>
              <a:spcAft>
                <a:spcPts val="0"/>
              </a:spcAft>
              <a:buSzPts val="1400"/>
              <a:buFont typeface="Raleway Medium"/>
              <a:buChar char="-"/>
            </a:pPr>
            <a:r>
              <a:rPr lang="en" sz="1400">
                <a:latin typeface="Raleway Medium"/>
                <a:ea typeface="Raleway Medium"/>
                <a:cs typeface="Raleway Medium"/>
                <a:sym typeface="Raleway Medium"/>
              </a:rPr>
              <a:t>Measures the accuracy of classifications and precision of bounding boxes</a:t>
            </a:r>
            <a:endParaRPr sz="1400">
              <a:latin typeface="Raleway Medium"/>
              <a:ea typeface="Raleway Medium"/>
              <a:cs typeface="Raleway Medium"/>
              <a:sym typeface="Raleway Medium"/>
            </a:endParaRPr>
          </a:p>
          <a:p>
            <a:pPr indent="-317500" lvl="1" marL="914400" rtl="0" algn="l">
              <a:lnSpc>
                <a:spcPct val="115000"/>
              </a:lnSpc>
              <a:spcBef>
                <a:spcPts val="0"/>
              </a:spcBef>
              <a:spcAft>
                <a:spcPts val="0"/>
              </a:spcAft>
              <a:buSzPts val="1400"/>
              <a:buFont typeface="Raleway Medium"/>
              <a:buChar char="-"/>
            </a:pPr>
            <a:r>
              <a:rPr lang="en" sz="1400">
                <a:latin typeface="Raleway Medium"/>
                <a:ea typeface="Raleway Medium"/>
                <a:cs typeface="Raleway Medium"/>
                <a:sym typeface="Raleway Medium"/>
              </a:rPr>
              <a:t>Intersection over Union (the closeness of two bounding boxes)</a:t>
            </a:r>
            <a:endParaRPr sz="1400">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b="1" lang="en" sz="1400">
                <a:latin typeface="Raleway"/>
                <a:ea typeface="Raleway"/>
                <a:cs typeface="Raleway"/>
                <a:sym typeface="Raleway"/>
              </a:rPr>
              <a:t>Average Recall</a:t>
            </a:r>
            <a:r>
              <a:rPr lang="en" sz="1400">
                <a:latin typeface="Raleway Medium"/>
                <a:ea typeface="Raleway Medium"/>
                <a:cs typeface="Raleway Medium"/>
                <a:sym typeface="Raleway Medium"/>
              </a:rPr>
              <a:t>: “quantity”</a:t>
            </a:r>
            <a:endParaRPr sz="1400">
              <a:latin typeface="Raleway Medium"/>
              <a:ea typeface="Raleway Medium"/>
              <a:cs typeface="Raleway Medium"/>
              <a:sym typeface="Raleway Medium"/>
            </a:endParaRPr>
          </a:p>
          <a:p>
            <a:pPr indent="-317500" lvl="1" marL="914400" rtl="0" algn="l">
              <a:lnSpc>
                <a:spcPct val="115000"/>
              </a:lnSpc>
              <a:spcBef>
                <a:spcPts val="0"/>
              </a:spcBef>
              <a:spcAft>
                <a:spcPts val="0"/>
              </a:spcAft>
              <a:buSzPts val="1400"/>
              <a:buFont typeface="Raleway Medium"/>
              <a:buChar char="-"/>
            </a:pPr>
            <a:r>
              <a:rPr lang="en" sz="1400">
                <a:latin typeface="Raleway Medium"/>
                <a:ea typeface="Raleway Medium"/>
                <a:cs typeface="Raleway Medium"/>
                <a:sym typeface="Raleway Medium"/>
              </a:rPr>
              <a:t>Recall = TP / (TP + FN)</a:t>
            </a:r>
            <a:endParaRPr sz="1400">
              <a:latin typeface="Raleway Medium"/>
              <a:ea typeface="Raleway Medium"/>
              <a:cs typeface="Raleway Medium"/>
              <a:sym typeface="Raleway Medium"/>
            </a:endParaRPr>
          </a:p>
          <a:p>
            <a:pPr indent="-317500" lvl="1" marL="914400" rtl="0" algn="l">
              <a:lnSpc>
                <a:spcPct val="115000"/>
              </a:lnSpc>
              <a:spcBef>
                <a:spcPts val="0"/>
              </a:spcBef>
              <a:spcAft>
                <a:spcPts val="0"/>
              </a:spcAft>
              <a:buSzPts val="1400"/>
              <a:buFont typeface="Raleway Medium"/>
              <a:buChar char="-"/>
            </a:pPr>
            <a:r>
              <a:rPr lang="en" sz="1400">
                <a:latin typeface="Raleway Medium"/>
                <a:ea typeface="Raleway Medium"/>
                <a:cs typeface="Raleway Medium"/>
                <a:sym typeface="Raleway Medium"/>
              </a:rPr>
              <a:t>Measures the model’s ability to find all the relevant objects in an image </a:t>
            </a:r>
            <a:endParaRPr sz="1400">
              <a:latin typeface="Raleway Medium"/>
              <a:ea typeface="Raleway Medium"/>
              <a:cs typeface="Raleway Medium"/>
              <a:sym typeface="Raleway Medium"/>
            </a:endParaRPr>
          </a:p>
          <a:p>
            <a:pPr indent="-317500" lvl="0" marL="457200" rtl="0" algn="l">
              <a:spcBef>
                <a:spcPts val="0"/>
              </a:spcBef>
              <a:spcAft>
                <a:spcPts val="0"/>
              </a:spcAft>
              <a:buSzPts val="1400"/>
              <a:buFont typeface="Raleway"/>
              <a:buChar char="-"/>
            </a:pPr>
            <a:r>
              <a:rPr b="1" lang="en" sz="1400">
                <a:latin typeface="Raleway"/>
                <a:ea typeface="Raleway"/>
                <a:cs typeface="Raleway"/>
                <a:sym typeface="Raleway"/>
              </a:rPr>
              <a:t>Mean Average Precision</a:t>
            </a:r>
            <a:r>
              <a:rPr lang="en" sz="1400">
                <a:latin typeface="Raleway"/>
                <a:ea typeface="Raleway"/>
                <a:cs typeface="Raleway"/>
                <a:sym typeface="Raleway"/>
              </a:rPr>
              <a:t>: “overall performance”</a:t>
            </a:r>
            <a:endParaRPr sz="1400">
              <a:latin typeface="Raleway"/>
              <a:ea typeface="Raleway"/>
              <a:cs typeface="Raleway"/>
              <a:sym typeface="Raleway"/>
            </a:endParaRPr>
          </a:p>
          <a:p>
            <a:pPr indent="-317500" lvl="1" marL="914400" rtl="0" algn="l">
              <a:spcBef>
                <a:spcPts val="0"/>
              </a:spcBef>
              <a:spcAft>
                <a:spcPts val="0"/>
              </a:spcAft>
              <a:buSzPts val="1400"/>
              <a:buFont typeface="Raleway"/>
              <a:buChar char="-"/>
            </a:pPr>
            <a:r>
              <a:rPr lang="en" sz="1400">
                <a:latin typeface="Raleway"/>
                <a:ea typeface="Raleway"/>
                <a:cs typeface="Raleway"/>
                <a:sym typeface="Raleway"/>
              </a:rPr>
              <a:t>mAP is calculated as the average of Average Precision scores across all classes</a:t>
            </a:r>
            <a:endParaRPr sz="1400">
              <a:latin typeface="Raleway"/>
              <a:ea typeface="Raleway"/>
              <a:cs typeface="Raleway"/>
              <a:sym typeface="Raleway"/>
            </a:endParaRPr>
          </a:p>
          <a:p>
            <a:pPr indent="-317500" lvl="1" marL="914400" rtl="0" algn="l">
              <a:spcBef>
                <a:spcPts val="0"/>
              </a:spcBef>
              <a:spcAft>
                <a:spcPts val="0"/>
              </a:spcAft>
              <a:buSzPts val="1400"/>
              <a:buFont typeface="Raleway"/>
              <a:buChar char="-"/>
            </a:pPr>
            <a:r>
              <a:rPr lang="en" sz="1400">
                <a:latin typeface="Raleway"/>
                <a:ea typeface="Raleway"/>
                <a:cs typeface="Raleway"/>
                <a:sym typeface="Raleway"/>
              </a:rPr>
              <a:t>Provides a single metric that summarizes model’s performance</a:t>
            </a:r>
            <a:endParaRPr sz="14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title="Screenshot 2025-05-14 at 3.10.35 PM.png"/>
          <p:cNvPicPr preferRelativeResize="0"/>
          <p:nvPr/>
        </p:nvPicPr>
        <p:blipFill>
          <a:blip r:embed="rId3">
            <a:alphaModFix/>
          </a:blip>
          <a:stretch>
            <a:fillRect/>
          </a:stretch>
        </p:blipFill>
        <p:spPr>
          <a:xfrm>
            <a:off x="1068700" y="1474000"/>
            <a:ext cx="2489775" cy="1149950"/>
          </a:xfrm>
          <a:prstGeom prst="rect">
            <a:avLst/>
          </a:prstGeom>
          <a:noFill/>
          <a:ln>
            <a:noFill/>
          </a:ln>
        </p:spPr>
      </p:pic>
      <p:pic>
        <p:nvPicPr>
          <p:cNvPr id="164" name="Google Shape;164;p24" title="Screenshot 2025-05-14 at 3.11.03 PM.png"/>
          <p:cNvPicPr preferRelativeResize="0"/>
          <p:nvPr/>
        </p:nvPicPr>
        <p:blipFill>
          <a:blip r:embed="rId4">
            <a:alphaModFix/>
          </a:blip>
          <a:stretch>
            <a:fillRect/>
          </a:stretch>
        </p:blipFill>
        <p:spPr>
          <a:xfrm>
            <a:off x="283188" y="2757225"/>
            <a:ext cx="4060789" cy="1470300"/>
          </a:xfrm>
          <a:prstGeom prst="rect">
            <a:avLst/>
          </a:prstGeom>
          <a:noFill/>
          <a:ln>
            <a:noFill/>
          </a:ln>
        </p:spPr>
      </p:pic>
      <p:pic>
        <p:nvPicPr>
          <p:cNvPr id="165" name="Google Shape;165;p24" title="Screenshot 2025-05-14 at 10.32.07 PM.png"/>
          <p:cNvPicPr preferRelativeResize="0"/>
          <p:nvPr/>
        </p:nvPicPr>
        <p:blipFill>
          <a:blip r:embed="rId5">
            <a:alphaModFix/>
          </a:blip>
          <a:stretch>
            <a:fillRect/>
          </a:stretch>
        </p:blipFill>
        <p:spPr>
          <a:xfrm>
            <a:off x="5444050" y="1474000"/>
            <a:ext cx="2442378" cy="1149950"/>
          </a:xfrm>
          <a:prstGeom prst="rect">
            <a:avLst/>
          </a:prstGeom>
          <a:noFill/>
          <a:ln>
            <a:noFill/>
          </a:ln>
        </p:spPr>
      </p:pic>
      <p:sp>
        <p:nvSpPr>
          <p:cNvPr id="166" name="Google Shape;166;p24"/>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p:txBody>
      </p:sp>
      <p:sp>
        <p:nvSpPr>
          <p:cNvPr id="167" name="Google Shape;167;p24"/>
          <p:cNvSpPr txBox="1"/>
          <p:nvPr>
            <p:ph idx="1" type="body"/>
          </p:nvPr>
        </p:nvSpPr>
        <p:spPr>
          <a:xfrm>
            <a:off x="727650" y="4227525"/>
            <a:ext cx="7688700" cy="795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 sz="1800">
                <a:solidFill>
                  <a:srgbClr val="000000"/>
                </a:solidFill>
                <a:latin typeface="Raleway"/>
                <a:ea typeface="Raleway"/>
                <a:cs typeface="Raleway"/>
                <a:sym typeface="Raleway"/>
              </a:rPr>
              <a:t>Baseline Model evaluation				Custom Model evaluation</a:t>
            </a:r>
            <a:endParaRPr b="1" sz="1800">
              <a:solidFill>
                <a:srgbClr val="000000"/>
              </a:solidFill>
              <a:latin typeface="Raleway"/>
              <a:ea typeface="Raleway"/>
              <a:cs typeface="Raleway"/>
              <a:sym typeface="Raleway"/>
            </a:endParaRPr>
          </a:p>
        </p:txBody>
      </p:sp>
      <p:pic>
        <p:nvPicPr>
          <p:cNvPr id="168" name="Google Shape;168;p24"/>
          <p:cNvPicPr preferRelativeResize="0"/>
          <p:nvPr/>
        </p:nvPicPr>
        <p:blipFill>
          <a:blip r:embed="rId6">
            <a:alphaModFix/>
          </a:blip>
          <a:stretch>
            <a:fillRect/>
          </a:stretch>
        </p:blipFill>
        <p:spPr>
          <a:xfrm>
            <a:off x="4598038" y="2737725"/>
            <a:ext cx="4134400" cy="152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title="Screenshot 2025-05-14 at 10.35.41 PM.png"/>
          <p:cNvPicPr preferRelativeResize="0"/>
          <p:nvPr/>
        </p:nvPicPr>
        <p:blipFill>
          <a:blip r:embed="rId3">
            <a:alphaModFix/>
          </a:blip>
          <a:stretch>
            <a:fillRect/>
          </a:stretch>
        </p:blipFill>
        <p:spPr>
          <a:xfrm>
            <a:off x="4780750" y="908173"/>
            <a:ext cx="3766075" cy="3137376"/>
          </a:xfrm>
          <a:prstGeom prst="rect">
            <a:avLst/>
          </a:prstGeom>
          <a:noFill/>
          <a:ln>
            <a:noFill/>
          </a:ln>
        </p:spPr>
      </p:pic>
      <p:sp>
        <p:nvSpPr>
          <p:cNvPr id="174" name="Google Shape;174;p25"/>
          <p:cNvSpPr txBox="1"/>
          <p:nvPr>
            <p:ph idx="1" type="body"/>
          </p:nvPr>
        </p:nvSpPr>
        <p:spPr>
          <a:xfrm>
            <a:off x="727650" y="4227525"/>
            <a:ext cx="7688700" cy="795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 sz="1800">
                <a:solidFill>
                  <a:srgbClr val="000000"/>
                </a:solidFill>
                <a:latin typeface="Raleway"/>
                <a:ea typeface="Raleway"/>
                <a:cs typeface="Raleway"/>
                <a:sym typeface="Raleway"/>
              </a:rPr>
              <a:t>Baseline Model prediction				Custom Model prediction</a:t>
            </a:r>
            <a:endParaRPr b="1" sz="1800">
              <a:solidFill>
                <a:srgbClr val="000000"/>
              </a:solidFill>
              <a:latin typeface="Raleway"/>
              <a:ea typeface="Raleway"/>
              <a:cs typeface="Raleway"/>
              <a:sym typeface="Raleway"/>
            </a:endParaRPr>
          </a:p>
        </p:txBody>
      </p:sp>
      <p:pic>
        <p:nvPicPr>
          <p:cNvPr id="175" name="Google Shape;175;p25"/>
          <p:cNvPicPr preferRelativeResize="0"/>
          <p:nvPr/>
        </p:nvPicPr>
        <p:blipFill>
          <a:blip r:embed="rId4">
            <a:alphaModFix/>
          </a:blip>
          <a:stretch>
            <a:fillRect/>
          </a:stretch>
        </p:blipFill>
        <p:spPr>
          <a:xfrm>
            <a:off x="727650" y="817187"/>
            <a:ext cx="3286433" cy="331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ctrTitle"/>
          </p:nvPr>
        </p:nvSpPr>
        <p:spPr>
          <a:xfrm>
            <a:off x="729450" y="1322450"/>
            <a:ext cx="7688100" cy="103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 Conclusions</a:t>
            </a:r>
            <a:endParaRPr/>
          </a:p>
        </p:txBody>
      </p:sp>
      <p:sp>
        <p:nvSpPr>
          <p:cNvPr id="181" name="Google Shape;181;p26"/>
          <p:cNvSpPr txBox="1"/>
          <p:nvPr>
            <p:ph idx="1" type="subTitle"/>
          </p:nvPr>
        </p:nvSpPr>
        <p:spPr>
          <a:xfrm>
            <a:off x="729450" y="2241200"/>
            <a:ext cx="7688100" cy="2454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aleway Medium"/>
              <a:buChar char="-"/>
            </a:pPr>
            <a:r>
              <a:rPr lang="en">
                <a:latin typeface="Raleway Medium"/>
                <a:ea typeface="Raleway Medium"/>
                <a:cs typeface="Raleway Medium"/>
                <a:sym typeface="Raleway Medium"/>
              </a:rPr>
              <a:t>Significantly more understanding of neural network architectures → a deeper learning of deep learning</a:t>
            </a:r>
            <a:endParaRPr>
              <a:latin typeface="Raleway Medium"/>
              <a:ea typeface="Raleway Medium"/>
              <a:cs typeface="Raleway Medium"/>
              <a:sym typeface="Raleway Medium"/>
            </a:endParaRPr>
          </a:p>
          <a:p>
            <a:pPr indent="-330200" lvl="0" marL="457200" rtl="0" algn="l">
              <a:lnSpc>
                <a:spcPct val="115000"/>
              </a:lnSpc>
              <a:spcBef>
                <a:spcPts val="0"/>
              </a:spcBef>
              <a:spcAft>
                <a:spcPts val="0"/>
              </a:spcAft>
              <a:buSzPts val="1600"/>
              <a:buFont typeface="Raleway Medium"/>
              <a:buChar char="-"/>
            </a:pPr>
            <a:r>
              <a:rPr lang="en">
                <a:latin typeface="Raleway Medium"/>
                <a:ea typeface="Raleway Medium"/>
                <a:cs typeface="Raleway Medium"/>
                <a:sym typeface="Raleway Medium"/>
              </a:rPr>
              <a:t>At the end of the day, our custom model was not very good → pre-trained neural networks with just a few small tweaks are extremely powerful</a:t>
            </a:r>
            <a:endParaRPr>
              <a:latin typeface="Raleway Medium"/>
              <a:ea typeface="Raleway Medium"/>
              <a:cs typeface="Raleway Medium"/>
              <a:sym typeface="Raleway Medium"/>
            </a:endParaRPr>
          </a:p>
          <a:p>
            <a:pPr indent="-330200" lvl="0" marL="457200" rtl="0" algn="l">
              <a:lnSpc>
                <a:spcPct val="115000"/>
              </a:lnSpc>
              <a:spcBef>
                <a:spcPts val="0"/>
              </a:spcBef>
              <a:spcAft>
                <a:spcPts val="0"/>
              </a:spcAft>
              <a:buSzPts val="1600"/>
              <a:buFont typeface="Raleway Medium"/>
              <a:buChar char="-"/>
            </a:pPr>
            <a:r>
              <a:rPr lang="en">
                <a:latin typeface="Raleway Medium"/>
                <a:ea typeface="Raleway Medium"/>
                <a:cs typeface="Raleway Medium"/>
                <a:sym typeface="Raleway Medium"/>
              </a:rPr>
              <a:t>Iterative model building is a must</a:t>
            </a:r>
            <a:endParaRPr>
              <a:latin typeface="Raleway Medium"/>
              <a:ea typeface="Raleway Medium"/>
              <a:cs typeface="Raleway Medium"/>
              <a:sym typeface="Raleway Medium"/>
            </a:endParaRPr>
          </a:p>
          <a:p>
            <a:pPr indent="-330200" lvl="0" marL="457200" rtl="0" algn="l">
              <a:lnSpc>
                <a:spcPct val="115000"/>
              </a:lnSpc>
              <a:spcBef>
                <a:spcPts val="0"/>
              </a:spcBef>
              <a:spcAft>
                <a:spcPts val="0"/>
              </a:spcAft>
              <a:buSzPts val="1600"/>
              <a:buFont typeface="Raleway Medium"/>
              <a:buChar char="-"/>
            </a:pPr>
            <a:r>
              <a:rPr lang="en">
                <a:latin typeface="Raleway Medium"/>
                <a:ea typeface="Raleway Medium"/>
                <a:cs typeface="Raleway Medium"/>
                <a:sym typeface="Raleway Medium"/>
              </a:rPr>
              <a:t>Computational resources and impact of GPUs on training time and model complexity is highly important</a:t>
            </a:r>
            <a:endParaRPr>
              <a:latin typeface="Raleway Medium"/>
              <a:ea typeface="Raleway Medium"/>
              <a:cs typeface="Raleway Medium"/>
              <a:sym typeface="Raleway Medium"/>
            </a:endParaRPr>
          </a:p>
          <a:p>
            <a:pPr indent="-330200" lvl="0" marL="457200" rtl="0" algn="l">
              <a:lnSpc>
                <a:spcPct val="115000"/>
              </a:lnSpc>
              <a:spcBef>
                <a:spcPts val="0"/>
              </a:spcBef>
              <a:spcAft>
                <a:spcPts val="0"/>
              </a:spcAft>
              <a:buSzPts val="1600"/>
              <a:buFont typeface="Raleway Medium"/>
              <a:buChar char="-"/>
            </a:pPr>
            <a:r>
              <a:rPr lang="en">
                <a:latin typeface="Raleway Medium"/>
                <a:ea typeface="Raleway Medium"/>
                <a:cs typeface="Raleway Medium"/>
                <a:sym typeface="Raleway Medium"/>
              </a:rPr>
              <a:t>Faced many challenges over the course of the project → working with GBs of images and extremely slow training is frustrating</a:t>
            </a:r>
            <a:endParaRPr>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ctrTitle"/>
          </p:nvPr>
        </p:nvSpPr>
        <p:spPr>
          <a:xfrm>
            <a:off x="727950" y="2222775"/>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b="0"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729450" y="1322450"/>
            <a:ext cx="7688100" cy="1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95" name="Google Shape;95;p14"/>
          <p:cNvSpPr txBox="1"/>
          <p:nvPr>
            <p:ph idx="1" type="subTitle"/>
          </p:nvPr>
        </p:nvSpPr>
        <p:spPr>
          <a:xfrm>
            <a:off x="729450" y="2241200"/>
            <a:ext cx="7688100" cy="2454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Research</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Objective</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Dataset</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Data Preparation</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Baseline Model</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Custom Model</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Evaluation</a:t>
            </a:r>
            <a:endParaRPr b="1"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AutoNum type="arabicParenR"/>
            </a:pPr>
            <a:r>
              <a:rPr b="1" lang="en" sz="1800">
                <a:latin typeface="Raleway"/>
                <a:ea typeface="Raleway"/>
                <a:cs typeface="Raleway"/>
                <a:sym typeface="Raleway"/>
              </a:rPr>
              <a:t>Conclusions</a:t>
            </a:r>
            <a:endParaRPr sz="1800">
              <a:latin typeface="Raleway"/>
              <a:ea typeface="Raleway"/>
              <a:cs typeface="Raleway"/>
              <a:sym typeface="Raleway"/>
            </a:endParaRPr>
          </a:p>
          <a:p>
            <a:pPr indent="0" lvl="0" marL="0" rtl="0" algn="l">
              <a:lnSpc>
                <a:spcPct val="115000"/>
              </a:lnSpc>
              <a:spcBef>
                <a:spcPts val="1200"/>
              </a:spcBef>
              <a:spcAft>
                <a:spcPts val="1200"/>
              </a:spcAft>
              <a:buSzPts val="770"/>
              <a:buNone/>
            </a:pPr>
            <a:r>
              <a:t/>
            </a:r>
            <a:endParaRPr b="1" sz="18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ctrTitle"/>
          </p:nvPr>
        </p:nvSpPr>
        <p:spPr>
          <a:xfrm>
            <a:off x="729450" y="1322450"/>
            <a:ext cx="7688100" cy="1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Research</a:t>
            </a:r>
            <a:endParaRPr/>
          </a:p>
        </p:txBody>
      </p:sp>
      <p:sp>
        <p:nvSpPr>
          <p:cNvPr id="101" name="Google Shape;101;p15"/>
          <p:cNvSpPr txBox="1"/>
          <p:nvPr>
            <p:ph idx="1" type="subTitle"/>
          </p:nvPr>
        </p:nvSpPr>
        <p:spPr>
          <a:xfrm>
            <a:off x="729450" y="2241200"/>
            <a:ext cx="7688100" cy="245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b="1" lang="en" sz="1800">
                <a:latin typeface="Raleway"/>
                <a:ea typeface="Raleway"/>
                <a:cs typeface="Raleway"/>
                <a:sym typeface="Raleway"/>
              </a:rPr>
              <a:t>Stanford Drone Dataset:</a:t>
            </a:r>
            <a:r>
              <a:rPr lang="en" sz="1800">
                <a:latin typeface="Raleway"/>
                <a:ea typeface="Raleway"/>
                <a:cs typeface="Raleway"/>
                <a:sym typeface="Raleway"/>
              </a:rPr>
              <a:t> goal to</a:t>
            </a:r>
            <a:endParaRPr sz="1800">
              <a:latin typeface="Raleway"/>
              <a:ea typeface="Raleway"/>
              <a:cs typeface="Raleway"/>
              <a:sym typeface="Raleway"/>
            </a:endParaRPr>
          </a:p>
          <a:p>
            <a:pPr indent="457200" lvl="0" marL="0" rtl="0" algn="l">
              <a:spcBef>
                <a:spcPts val="0"/>
              </a:spcBef>
              <a:spcAft>
                <a:spcPts val="0"/>
              </a:spcAft>
              <a:buNone/>
            </a:pPr>
            <a:r>
              <a:rPr lang="en" sz="1800">
                <a:latin typeface="Raleway"/>
                <a:ea typeface="Raleway"/>
                <a:cs typeface="Raleway"/>
                <a:sym typeface="Raleway"/>
              </a:rPr>
              <a:t>predict social etiquette and “common </a:t>
            </a:r>
            <a:endParaRPr sz="1800">
              <a:latin typeface="Raleway"/>
              <a:ea typeface="Raleway"/>
              <a:cs typeface="Raleway"/>
              <a:sym typeface="Raleway"/>
            </a:endParaRPr>
          </a:p>
          <a:p>
            <a:pPr indent="457200" lvl="0" marL="0" rtl="0" algn="l">
              <a:spcBef>
                <a:spcPts val="0"/>
              </a:spcBef>
              <a:spcAft>
                <a:spcPts val="0"/>
              </a:spcAft>
              <a:buNone/>
            </a:pPr>
            <a:r>
              <a:rPr lang="en" sz="1800">
                <a:latin typeface="Raleway"/>
                <a:ea typeface="Raleway"/>
                <a:cs typeface="Raleway"/>
                <a:sym typeface="Raleway"/>
              </a:rPr>
              <a:t>sense” pedestrian behavior</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b="1" lang="en" sz="1800">
                <a:latin typeface="Raleway"/>
                <a:ea typeface="Raleway"/>
                <a:cs typeface="Raleway"/>
                <a:sym typeface="Raleway"/>
              </a:rPr>
              <a:t>Wildlife Detection Dataset:</a:t>
            </a:r>
            <a:r>
              <a:rPr lang="en" sz="1800">
                <a:latin typeface="Raleway"/>
                <a:ea typeface="Raleway"/>
                <a:cs typeface="Raleway"/>
                <a:sym typeface="Raleway"/>
              </a:rPr>
              <a:t> goal to </a:t>
            </a:r>
            <a:endParaRPr sz="1800">
              <a:latin typeface="Raleway"/>
              <a:ea typeface="Raleway"/>
              <a:cs typeface="Raleway"/>
              <a:sym typeface="Raleway"/>
            </a:endParaRPr>
          </a:p>
          <a:p>
            <a:pPr indent="457200" lvl="0" marL="0" rtl="0" algn="l">
              <a:spcBef>
                <a:spcPts val="0"/>
              </a:spcBef>
              <a:spcAft>
                <a:spcPts val="0"/>
              </a:spcAft>
              <a:buNone/>
            </a:pPr>
            <a:r>
              <a:rPr lang="en" sz="1800">
                <a:latin typeface="Raleway"/>
                <a:ea typeface="Raleway"/>
                <a:cs typeface="Raleway"/>
                <a:sym typeface="Raleway"/>
              </a:rPr>
              <a:t>effectively monitor small-scale </a:t>
            </a:r>
            <a:endParaRPr sz="1800">
              <a:latin typeface="Raleway"/>
              <a:ea typeface="Raleway"/>
              <a:cs typeface="Raleway"/>
              <a:sym typeface="Raleway"/>
            </a:endParaRPr>
          </a:p>
          <a:p>
            <a:pPr indent="457200" lvl="0" marL="0" rtl="0" algn="l">
              <a:spcBef>
                <a:spcPts val="0"/>
              </a:spcBef>
              <a:spcAft>
                <a:spcPts val="0"/>
              </a:spcAft>
              <a:buNone/>
            </a:pPr>
            <a:r>
              <a:rPr lang="en" sz="1800">
                <a:latin typeface="Raleway"/>
                <a:ea typeface="Raleway"/>
                <a:cs typeface="Raleway"/>
                <a:sym typeface="Raleway"/>
              </a:rPr>
              <a:t>wildlife movement</a:t>
            </a:r>
            <a:endParaRPr sz="2000">
              <a:latin typeface="Raleway Medium"/>
              <a:ea typeface="Raleway Medium"/>
              <a:cs typeface="Raleway Medium"/>
              <a:sym typeface="Raleway Medium"/>
            </a:endParaRPr>
          </a:p>
        </p:txBody>
      </p:sp>
      <p:pic>
        <p:nvPicPr>
          <p:cNvPr id="102" name="Google Shape;102;p15" title="Screenshot 2025-03-13 at 9.19.35 AM.png"/>
          <p:cNvPicPr preferRelativeResize="0"/>
          <p:nvPr/>
        </p:nvPicPr>
        <p:blipFill>
          <a:blip r:embed="rId3">
            <a:alphaModFix/>
          </a:blip>
          <a:stretch>
            <a:fillRect/>
          </a:stretch>
        </p:blipFill>
        <p:spPr>
          <a:xfrm>
            <a:off x="5861549" y="2762550"/>
            <a:ext cx="2860026" cy="2211150"/>
          </a:xfrm>
          <a:prstGeom prst="rect">
            <a:avLst/>
          </a:prstGeom>
          <a:noFill/>
          <a:ln>
            <a:noFill/>
          </a:ln>
        </p:spPr>
      </p:pic>
      <p:pic>
        <p:nvPicPr>
          <p:cNvPr id="103" name="Google Shape;103;p15"/>
          <p:cNvPicPr preferRelativeResize="0"/>
          <p:nvPr/>
        </p:nvPicPr>
        <p:blipFill>
          <a:blip r:embed="rId4">
            <a:alphaModFix/>
          </a:blip>
          <a:stretch>
            <a:fillRect/>
          </a:stretch>
        </p:blipFill>
        <p:spPr>
          <a:xfrm>
            <a:off x="5861550" y="429856"/>
            <a:ext cx="2860026" cy="21749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729450" y="1322450"/>
            <a:ext cx="7688100" cy="10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a:t>
            </a:r>
            <a:r>
              <a:rPr lang="en"/>
              <a:t>) </a:t>
            </a:r>
            <a:r>
              <a:rPr lang="en"/>
              <a:t>Objective: </a:t>
            </a:r>
            <a:endParaRPr/>
          </a:p>
        </p:txBody>
      </p:sp>
      <p:sp>
        <p:nvSpPr>
          <p:cNvPr id="109" name="Google Shape;109;p16"/>
          <p:cNvSpPr txBox="1"/>
          <p:nvPr>
            <p:ph idx="1" type="subTitle"/>
          </p:nvPr>
        </p:nvSpPr>
        <p:spPr>
          <a:xfrm>
            <a:off x="729450" y="2241200"/>
            <a:ext cx="7688100" cy="245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Raleway"/>
                <a:ea typeface="Raleway"/>
                <a:cs typeface="Raleway"/>
                <a:sym typeface="Raleway"/>
              </a:rPr>
              <a:t>Create a computer vision object classification model to identify objects in aerial drone imagery.</a:t>
            </a:r>
            <a:endParaRPr b="1" sz="2400">
              <a:latin typeface="Raleway"/>
              <a:ea typeface="Raleway"/>
              <a:cs typeface="Raleway"/>
              <a:sym typeface="Raleway"/>
            </a:endParaRPr>
          </a:p>
          <a:p>
            <a:pPr indent="0" lvl="0" marL="0" rtl="0" algn="l">
              <a:lnSpc>
                <a:spcPct val="115000"/>
              </a:lnSpc>
              <a:spcBef>
                <a:spcPts val="1200"/>
              </a:spcBef>
              <a:spcAft>
                <a:spcPts val="0"/>
              </a:spcAft>
              <a:buNone/>
            </a:pPr>
            <a:r>
              <a:t/>
            </a:r>
            <a:endParaRPr b="1" sz="1800">
              <a:latin typeface="Raleway"/>
              <a:ea typeface="Raleway"/>
              <a:cs typeface="Raleway"/>
              <a:sym typeface="Raleway"/>
            </a:endParaRPr>
          </a:p>
          <a:p>
            <a:pPr indent="0" lvl="0" marL="0" rtl="0" algn="l">
              <a:lnSpc>
                <a:spcPct val="115000"/>
              </a:lnSpc>
              <a:spcBef>
                <a:spcPts val="1200"/>
              </a:spcBef>
              <a:spcAft>
                <a:spcPts val="1200"/>
              </a:spcAft>
              <a:buNone/>
            </a:pPr>
            <a:r>
              <a:rPr b="1" lang="en" sz="1800">
                <a:latin typeface="Raleway"/>
                <a:ea typeface="Raleway"/>
                <a:cs typeface="Raleway"/>
                <a:sym typeface="Raleway"/>
              </a:rPr>
              <a:t>Potential real-world applications include environmental monitoring, autonomous drone delivery, endangered wildlife tracking, disaster response, search and rescue, aerial surveillance, and much more.</a:t>
            </a:r>
            <a:endParaRPr b="1" sz="18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ctrTitle"/>
          </p:nvPr>
        </p:nvSpPr>
        <p:spPr>
          <a:xfrm>
            <a:off x="729450" y="1322450"/>
            <a:ext cx="7688100" cy="107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Dataset</a:t>
            </a:r>
            <a:endParaRPr/>
          </a:p>
        </p:txBody>
      </p:sp>
      <p:sp>
        <p:nvSpPr>
          <p:cNvPr id="115" name="Google Shape;115;p17"/>
          <p:cNvSpPr txBox="1"/>
          <p:nvPr>
            <p:ph idx="1" type="subTitle"/>
          </p:nvPr>
        </p:nvSpPr>
        <p:spPr>
          <a:xfrm>
            <a:off x="729450" y="2087475"/>
            <a:ext cx="7688100" cy="245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b="1" lang="en" sz="1800">
                <a:latin typeface="Raleway"/>
                <a:ea typeface="Raleway"/>
                <a:cs typeface="Raleway"/>
                <a:sym typeface="Raleway"/>
              </a:rPr>
              <a:t>VisDrone Dataset</a:t>
            </a:r>
            <a:r>
              <a:rPr b="1" lang="en" sz="1800">
                <a:latin typeface="Raleway"/>
                <a:ea typeface="Raleway"/>
                <a:cs typeface="Raleway"/>
                <a:sym typeface="Raleway"/>
              </a:rPr>
              <a:t> (“Vision Meets</a:t>
            </a:r>
            <a:endParaRPr b="1" sz="1800">
              <a:latin typeface="Raleway"/>
              <a:ea typeface="Raleway"/>
              <a:cs typeface="Raleway"/>
              <a:sym typeface="Raleway"/>
            </a:endParaRPr>
          </a:p>
          <a:p>
            <a:pPr indent="0" lvl="0" marL="457200" rtl="0" algn="l">
              <a:spcBef>
                <a:spcPts val="0"/>
              </a:spcBef>
              <a:spcAft>
                <a:spcPts val="0"/>
              </a:spcAft>
              <a:buNone/>
            </a:pPr>
            <a:r>
              <a:rPr b="1" lang="en" sz="1800">
                <a:latin typeface="Raleway"/>
                <a:ea typeface="Raleway"/>
                <a:cs typeface="Raleway"/>
                <a:sym typeface="Raleway"/>
              </a:rPr>
              <a:t>Drones: A Challenge”):</a:t>
            </a:r>
            <a:r>
              <a:rPr lang="en" sz="1800">
                <a:latin typeface="Raleway"/>
                <a:ea typeface="Raleway"/>
                <a:cs typeface="Raleway"/>
                <a:sym typeface="Raleway"/>
              </a:rPr>
              <a:t> A large </a:t>
            </a:r>
            <a:endParaRPr sz="1800">
              <a:latin typeface="Raleway"/>
              <a:ea typeface="Raleway"/>
              <a:cs typeface="Raleway"/>
              <a:sym typeface="Raleway"/>
            </a:endParaRPr>
          </a:p>
          <a:p>
            <a:pPr indent="0" lvl="0" marL="457200" rtl="0" algn="l">
              <a:spcBef>
                <a:spcPts val="0"/>
              </a:spcBef>
              <a:spcAft>
                <a:spcPts val="0"/>
              </a:spcAft>
              <a:buNone/>
            </a:pPr>
            <a:r>
              <a:rPr lang="en" sz="1800">
                <a:latin typeface="Raleway"/>
                <a:ea typeface="Raleway"/>
                <a:cs typeface="Raleway"/>
                <a:sym typeface="Raleway"/>
              </a:rPr>
              <a:t>repository of drone images and </a:t>
            </a:r>
            <a:endParaRPr sz="1800">
              <a:latin typeface="Raleway"/>
              <a:ea typeface="Raleway"/>
              <a:cs typeface="Raleway"/>
              <a:sym typeface="Raleway"/>
            </a:endParaRPr>
          </a:p>
          <a:p>
            <a:pPr indent="0" lvl="0" marL="457200" rtl="0" algn="l">
              <a:spcBef>
                <a:spcPts val="0"/>
              </a:spcBef>
              <a:spcAft>
                <a:spcPts val="0"/>
              </a:spcAft>
              <a:buNone/>
            </a:pPr>
            <a:r>
              <a:rPr lang="en" sz="1800">
                <a:latin typeface="Raleway"/>
                <a:ea typeface="Raleway"/>
                <a:cs typeface="Raleway"/>
                <a:sym typeface="Raleway"/>
              </a:rPr>
              <a:t>footage published by the </a:t>
            </a:r>
            <a:endParaRPr sz="1800">
              <a:latin typeface="Raleway"/>
              <a:ea typeface="Raleway"/>
              <a:cs typeface="Raleway"/>
              <a:sym typeface="Raleway"/>
            </a:endParaRPr>
          </a:p>
          <a:p>
            <a:pPr indent="0" lvl="0" marL="457200" rtl="0" algn="l">
              <a:spcBef>
                <a:spcPts val="0"/>
              </a:spcBef>
              <a:spcAft>
                <a:spcPts val="0"/>
              </a:spcAft>
              <a:buNone/>
            </a:pPr>
            <a:r>
              <a:rPr lang="en" sz="1800">
                <a:latin typeface="Raleway"/>
                <a:ea typeface="Raleway"/>
                <a:cs typeface="Raleway"/>
                <a:sym typeface="Raleway"/>
              </a:rPr>
              <a:t>VisDrone challenge, an annual </a:t>
            </a:r>
            <a:endParaRPr sz="1800">
              <a:latin typeface="Raleway"/>
              <a:ea typeface="Raleway"/>
              <a:cs typeface="Raleway"/>
              <a:sym typeface="Raleway"/>
            </a:endParaRPr>
          </a:p>
          <a:p>
            <a:pPr indent="0" lvl="0" marL="457200" rtl="0" algn="l">
              <a:spcBef>
                <a:spcPts val="0"/>
              </a:spcBef>
              <a:spcAft>
                <a:spcPts val="0"/>
              </a:spcAft>
              <a:buNone/>
            </a:pPr>
            <a:r>
              <a:rPr lang="en" sz="1800">
                <a:latin typeface="Raleway"/>
                <a:ea typeface="Raleway"/>
                <a:cs typeface="Raleway"/>
                <a:sym typeface="Raleway"/>
              </a:rPr>
              <a:t>competition held by Tianjin </a:t>
            </a:r>
            <a:endParaRPr sz="1800">
              <a:latin typeface="Raleway"/>
              <a:ea typeface="Raleway"/>
              <a:cs typeface="Raleway"/>
              <a:sym typeface="Raleway"/>
            </a:endParaRPr>
          </a:p>
          <a:p>
            <a:pPr indent="0" lvl="0" marL="457200" rtl="0" algn="l">
              <a:spcBef>
                <a:spcPts val="0"/>
              </a:spcBef>
              <a:spcAft>
                <a:spcPts val="0"/>
              </a:spcAft>
              <a:buNone/>
            </a:pPr>
            <a:r>
              <a:rPr lang="en" sz="1800">
                <a:latin typeface="Raleway"/>
                <a:ea typeface="Raleway"/>
                <a:cs typeface="Raleway"/>
                <a:sym typeface="Raleway"/>
              </a:rPr>
              <a:t>University. This dataset is frequently used as a benchmark for a wide range of aerial-based computer vision projects.</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300 videos ~260,000 frames ~10,000 images</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12 different classes - from people to bike to car etc</a:t>
            </a:r>
            <a:endParaRPr sz="1800">
              <a:latin typeface="Raleway"/>
              <a:ea typeface="Raleway"/>
              <a:cs typeface="Raleway"/>
              <a:sym typeface="Raleway"/>
            </a:endParaRPr>
          </a:p>
        </p:txBody>
      </p:sp>
      <p:pic>
        <p:nvPicPr>
          <p:cNvPr id="116" name="Google Shape;116;p17"/>
          <p:cNvPicPr preferRelativeResize="0"/>
          <p:nvPr/>
        </p:nvPicPr>
        <p:blipFill rotWithShape="1">
          <a:blip r:embed="rId3">
            <a:alphaModFix/>
          </a:blip>
          <a:srcRect b="0" l="0" r="803" t="0"/>
          <a:stretch/>
        </p:blipFill>
        <p:spPr>
          <a:xfrm>
            <a:off x="4875550" y="1322450"/>
            <a:ext cx="4111825" cy="23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ctrTitle"/>
          </p:nvPr>
        </p:nvSpPr>
        <p:spPr>
          <a:xfrm>
            <a:off x="729450" y="1322450"/>
            <a:ext cx="7688100" cy="1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Data Preparation</a:t>
            </a:r>
            <a:endParaRPr/>
          </a:p>
        </p:txBody>
      </p:sp>
      <p:sp>
        <p:nvSpPr>
          <p:cNvPr id="122" name="Google Shape;122;p18"/>
          <p:cNvSpPr txBox="1"/>
          <p:nvPr>
            <p:ph idx="1" type="subTitle"/>
          </p:nvPr>
        </p:nvSpPr>
        <p:spPr>
          <a:xfrm>
            <a:off x="729450" y="2241200"/>
            <a:ext cx="7688100" cy="245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lang="en" sz="1800">
                <a:latin typeface="Raleway"/>
                <a:ea typeface="Raleway"/>
                <a:cs typeface="Raleway"/>
                <a:sym typeface="Raleway"/>
              </a:rPr>
              <a:t>Download individual training, validation, and test datasets provided by VisDrone</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Explore class distributions, annotated bounding box training images, label distinctions, image complexity / environments </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Complete data preprocessing steps such as image size standardization, scaling bounding boxes, converting images to tensors, label mapping, removing outliers</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sz="1800">
                <a:latin typeface="Raleway"/>
                <a:ea typeface="Raleway"/>
                <a:cs typeface="Raleway"/>
                <a:sym typeface="Raleway"/>
              </a:rPr>
              <a:t>Create data loaders using small subset of each dataset</a:t>
            </a:r>
            <a:endParaRPr sz="1800">
              <a:latin typeface="Raleway"/>
              <a:ea typeface="Raleway"/>
              <a:cs typeface="Raleway"/>
              <a:sym typeface="Raleway"/>
            </a:endParaRPr>
          </a:p>
          <a:p>
            <a:pPr indent="-342900" lvl="1" marL="914400" rtl="0" algn="l">
              <a:spcBef>
                <a:spcPts val="0"/>
              </a:spcBef>
              <a:spcAft>
                <a:spcPts val="0"/>
              </a:spcAft>
              <a:buSzPts val="1800"/>
              <a:buFont typeface="Raleway"/>
              <a:buChar char="-"/>
            </a:pPr>
            <a:r>
              <a:rPr lang="en" sz="1800">
                <a:latin typeface="Raleway"/>
                <a:ea typeface="Raleway"/>
                <a:cs typeface="Raleway"/>
                <a:sym typeface="Raleway"/>
              </a:rPr>
              <a:t>For faster model iteration + GPU limits</a:t>
            </a:r>
            <a:endParaRPr sz="18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ctrTitle"/>
          </p:nvPr>
        </p:nvSpPr>
        <p:spPr>
          <a:xfrm>
            <a:off x="729450" y="1322450"/>
            <a:ext cx="7688100" cy="1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Baseline Model</a:t>
            </a:r>
            <a:endParaRPr/>
          </a:p>
        </p:txBody>
      </p:sp>
      <p:sp>
        <p:nvSpPr>
          <p:cNvPr id="128" name="Google Shape;128;p19"/>
          <p:cNvSpPr txBox="1"/>
          <p:nvPr>
            <p:ph idx="1" type="subTitle"/>
          </p:nvPr>
        </p:nvSpPr>
        <p:spPr>
          <a:xfrm>
            <a:off x="729450" y="2241200"/>
            <a:ext cx="7688100" cy="2795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SzPts val="1500"/>
              <a:buFont typeface="Raleway"/>
              <a:buChar char="-"/>
            </a:pPr>
            <a:r>
              <a:rPr lang="en" sz="1500">
                <a:latin typeface="Raleway"/>
                <a:ea typeface="Raleway"/>
                <a:cs typeface="Raleway"/>
                <a:sym typeface="Raleway"/>
              </a:rPr>
              <a:t>Load the pre-trained Torchvision </a:t>
            </a:r>
            <a:r>
              <a:rPr lang="en" sz="1500">
                <a:latin typeface="Fira Code"/>
                <a:ea typeface="Fira Code"/>
                <a:cs typeface="Fira Code"/>
                <a:sym typeface="Fira Code"/>
              </a:rPr>
              <a:t>fasterrcnn_resnet50_fpn </a:t>
            </a:r>
            <a:r>
              <a:rPr lang="en" sz="1500">
                <a:latin typeface="Raleway"/>
                <a:ea typeface="Raleway"/>
                <a:cs typeface="Raleway"/>
                <a:sym typeface="Raleway"/>
              </a:rPr>
              <a:t>model and replace classifier head with VisDrone labels</a:t>
            </a:r>
            <a:endParaRPr sz="1500">
              <a:latin typeface="Raleway"/>
              <a:ea typeface="Raleway"/>
              <a:cs typeface="Raleway"/>
              <a:sym typeface="Raleway"/>
            </a:endParaRPr>
          </a:p>
          <a:p>
            <a:pPr indent="-323850" lvl="0" marL="457200" rtl="0" algn="l">
              <a:lnSpc>
                <a:spcPct val="115000"/>
              </a:lnSpc>
              <a:spcBef>
                <a:spcPts val="0"/>
              </a:spcBef>
              <a:spcAft>
                <a:spcPts val="0"/>
              </a:spcAft>
              <a:buSzPts val="1500"/>
              <a:buFont typeface="Raleway"/>
              <a:buChar char="-"/>
            </a:pPr>
            <a:r>
              <a:rPr lang="en" sz="1500">
                <a:latin typeface="Raleway"/>
                <a:ea typeface="Raleway"/>
                <a:cs typeface="Raleway"/>
                <a:sym typeface="Raleway"/>
              </a:rPr>
              <a:t>Details:</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Fast R-CNN detector integrated with a more advanced Region Proposal Network (RPN)</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Residual Network (ResNet) with 50 layers</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Feature Pyramid Network (FPN) for better feature extraction at different scales</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Object detection model pre-trained on COCO dataset (330,000+ images and wide variety of locations)</a:t>
            </a:r>
            <a:endParaRPr sz="15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1" type="body"/>
          </p:nvPr>
        </p:nvSpPr>
        <p:spPr>
          <a:xfrm>
            <a:off x="727650" y="1354975"/>
            <a:ext cx="7688700" cy="2861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Baseline model # of parameters: 41,133,136</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Model Layers:</a:t>
            </a:r>
            <a:endParaRPr sz="1800">
              <a:solidFill>
                <a:srgbClr val="000000"/>
              </a:solidFill>
              <a:highlight>
                <a:srgbClr val="FFFF00"/>
              </a:highlight>
              <a:latin typeface="Raleway"/>
              <a:ea typeface="Raleway"/>
              <a:cs typeface="Raleway"/>
              <a:sym typeface="Raleway"/>
            </a:endParaRPr>
          </a:p>
        </p:txBody>
      </p:sp>
      <p:pic>
        <p:nvPicPr>
          <p:cNvPr id="134" name="Google Shape;134;p20" title="Screenshot 2025-05-14 at 2.45.07 PM.png"/>
          <p:cNvPicPr preferRelativeResize="0"/>
          <p:nvPr/>
        </p:nvPicPr>
        <p:blipFill>
          <a:blip r:embed="rId3">
            <a:alphaModFix/>
          </a:blip>
          <a:stretch>
            <a:fillRect/>
          </a:stretch>
        </p:blipFill>
        <p:spPr>
          <a:xfrm>
            <a:off x="2000725" y="2216125"/>
            <a:ext cx="5142549" cy="2728476"/>
          </a:xfrm>
          <a:prstGeom prst="rect">
            <a:avLst/>
          </a:prstGeom>
          <a:noFill/>
          <a:ln>
            <a:noFill/>
          </a:ln>
        </p:spPr>
      </p:pic>
      <p:sp>
        <p:nvSpPr>
          <p:cNvPr id="135" name="Google Shape;135;p20"/>
          <p:cNvSpPr txBox="1"/>
          <p:nvPr>
            <p:ph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Model 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ctrTitle"/>
          </p:nvPr>
        </p:nvSpPr>
        <p:spPr>
          <a:xfrm>
            <a:off x="729450" y="1322450"/>
            <a:ext cx="7688100" cy="10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Custom Model</a:t>
            </a:r>
            <a:endParaRPr/>
          </a:p>
        </p:txBody>
      </p:sp>
      <p:sp>
        <p:nvSpPr>
          <p:cNvPr id="141" name="Google Shape;141;p21"/>
          <p:cNvSpPr txBox="1"/>
          <p:nvPr>
            <p:ph idx="1" type="subTitle"/>
          </p:nvPr>
        </p:nvSpPr>
        <p:spPr>
          <a:xfrm>
            <a:off x="729450" y="2241200"/>
            <a:ext cx="7688100" cy="2795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SzPts val="1500"/>
              <a:buFont typeface="Raleway"/>
              <a:buChar char="-"/>
            </a:pPr>
            <a:r>
              <a:rPr lang="en" sz="1500">
                <a:latin typeface="Raleway"/>
                <a:ea typeface="Raleway"/>
                <a:cs typeface="Raleway"/>
                <a:sym typeface="Raleway"/>
              </a:rPr>
              <a:t>Builds on Baseline model architecture (</a:t>
            </a:r>
            <a:r>
              <a:rPr lang="en" sz="1500">
                <a:latin typeface="Raleway"/>
                <a:ea typeface="Raleway"/>
                <a:cs typeface="Raleway"/>
                <a:sym typeface="Raleway"/>
              </a:rPr>
              <a:t>pre-trained Torchvision </a:t>
            </a:r>
            <a:r>
              <a:rPr lang="en" sz="1500">
                <a:latin typeface="Fira Code"/>
                <a:ea typeface="Fira Code"/>
                <a:cs typeface="Fira Code"/>
                <a:sym typeface="Fira Code"/>
              </a:rPr>
              <a:t>fasterrcnn_resnet50_fpn</a:t>
            </a:r>
            <a:r>
              <a:rPr lang="en" sz="1500">
                <a:latin typeface="Fira Code"/>
                <a:ea typeface="Fira Code"/>
                <a:cs typeface="Fira Code"/>
                <a:sym typeface="Fira Code"/>
              </a:rPr>
              <a:t> </a:t>
            </a:r>
            <a:r>
              <a:rPr lang="en" sz="1500">
                <a:latin typeface="Raleway"/>
                <a:ea typeface="Raleway"/>
                <a:cs typeface="Raleway"/>
                <a:sym typeface="Raleway"/>
              </a:rPr>
              <a:t>model in which classifier head has been replaced with VisDrone labels)</a:t>
            </a:r>
            <a:endParaRPr sz="1500">
              <a:latin typeface="Raleway"/>
              <a:ea typeface="Raleway"/>
              <a:cs typeface="Raleway"/>
              <a:sym typeface="Raleway"/>
            </a:endParaRPr>
          </a:p>
          <a:p>
            <a:pPr indent="-323850" lvl="0" marL="457200" rtl="0" algn="l">
              <a:lnSpc>
                <a:spcPct val="115000"/>
              </a:lnSpc>
              <a:spcBef>
                <a:spcPts val="0"/>
              </a:spcBef>
              <a:spcAft>
                <a:spcPts val="0"/>
              </a:spcAft>
              <a:buSzPts val="1500"/>
              <a:buFont typeface="Raleway"/>
              <a:buChar char="-"/>
            </a:pPr>
            <a:r>
              <a:rPr lang="en" sz="1500">
                <a:latin typeface="Raleway"/>
                <a:ea typeface="Raleway"/>
                <a:cs typeface="Raleway"/>
                <a:sym typeface="Raleway"/>
              </a:rPr>
              <a:t>Key differences:</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Custom anchor sizes for bounding boxes in RPN</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Implements advanced Region of Interest (RoI) pooling for multi-scale feature maps, and aligns RoIs to the feature maps with better preservation of spatial information (i.e. no quantization)</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Dropout regularization of new MLP head “mini-model”</a:t>
            </a:r>
            <a:endParaRPr sz="1500">
              <a:latin typeface="Raleway"/>
              <a:ea typeface="Raleway"/>
              <a:cs typeface="Raleway"/>
              <a:sym typeface="Raleway"/>
            </a:endParaRPr>
          </a:p>
          <a:p>
            <a:pPr indent="-323850" lvl="1" marL="914400" rtl="0" algn="l">
              <a:lnSpc>
                <a:spcPct val="115000"/>
              </a:lnSpc>
              <a:spcBef>
                <a:spcPts val="0"/>
              </a:spcBef>
              <a:spcAft>
                <a:spcPts val="0"/>
              </a:spcAft>
              <a:buSzPts val="1500"/>
              <a:buFont typeface="Raleway"/>
              <a:buChar char="-"/>
            </a:pPr>
            <a:r>
              <a:rPr lang="en" sz="1500">
                <a:latin typeface="Raleway"/>
                <a:ea typeface="Raleway"/>
                <a:cs typeface="Raleway"/>
                <a:sym typeface="Raleway"/>
              </a:rPr>
              <a:t>Various training optimizations</a:t>
            </a:r>
            <a:endParaRPr sz="15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